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0" r:id="rId4"/>
    <p:sldId id="263" r:id="rId5"/>
    <p:sldId id="261" r:id="rId6"/>
    <p:sldId id="270" r:id="rId7"/>
    <p:sldId id="265" r:id="rId8"/>
    <p:sldId id="271" r:id="rId9"/>
    <p:sldId id="269" r:id="rId10"/>
    <p:sldId id="272" r:id="rId11"/>
    <p:sldId id="274" r:id="rId12"/>
    <p:sldId id="275" r:id="rId13"/>
    <p:sldId id="267" r:id="rId14"/>
    <p:sldId id="276" r:id="rId15"/>
    <p:sldId id="268" r:id="rId16"/>
    <p:sldId id="273" r:id="rId17"/>
  </p:sldIdLst>
  <p:sldSz cx="12192000" cy="6858000"/>
  <p:notesSz cx="7102475" cy="102330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3689" autoAdjust="0"/>
    <p:restoredTop sz="98295" autoAdjust="0"/>
  </p:normalViewPr>
  <p:slideViewPr>
    <p:cSldViewPr snapToGrid="0">
      <p:cViewPr>
        <p:scale>
          <a:sx n="66" d="100"/>
          <a:sy n="66" d="100"/>
        </p:scale>
        <p:origin x="-19" y="29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45"/>
    </p:cViewPr>
  </p:sorterViewPr>
  <p:notesViewPr>
    <p:cSldViewPr snapToGrid="0">
      <p:cViewPr varScale="1">
        <p:scale>
          <a:sx n="66" d="100"/>
          <a:sy n="66" d="100"/>
        </p:scale>
        <p:origin x="-3187" y="-77"/>
      </p:cViewPr>
      <p:guideLst>
        <p:guide orient="horz" pos="3223"/>
        <p:guide pos="2237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3CBB13C5-DD99-488C-8736-12EA7C9A80F5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0D932308-16BF-483F-8F30-0C6BA351EC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7BED97C5-03FD-47EF-A699-198B16CBD518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F45CC0AD-6F3C-4D1A-82BA-BFAD64C4D6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60614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C0AD-6F3C-4D1A-82BA-BFAD64C4D6E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C0AD-6F3C-4D1A-82BA-BFAD64C4D6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69368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4970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84272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40264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24923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5489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6414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73741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74020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4721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71295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20F0A-85B1-4CB7-B837-2E4DEC2413B9}" type="datetimeFigureOut">
              <a:rPr lang="ko-KR" altLang="en-US" smtClean="0"/>
              <a:pPr/>
              <a:t>2015-11-07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1298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7453" y="1030665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altLang="ko-KR" sz="8800" dirty="0" smtClean="0">
                <a:latin typeface="-윤고딕340" pitchFamily="18" charset="-127"/>
                <a:ea typeface="-윤고딕340" pitchFamily="18" charset="-127"/>
              </a:rPr>
              <a:t>TIPPING</a:t>
            </a:r>
            <a:r>
              <a:rPr lang="en-US" altLang="ko-KR" sz="8800" dirty="0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P</a:t>
            </a:r>
            <a:r>
              <a:rPr lang="en-US" altLang="ko-KR" sz="8800" dirty="0" smtClean="0">
                <a:latin typeface="-윤고딕340" pitchFamily="18" charset="-127"/>
                <a:ea typeface="-윤고딕340" pitchFamily="18" charset="-127"/>
              </a:rPr>
              <a:t>OINT</a:t>
            </a:r>
            <a:endParaRPr lang="ko-KR" altLang="en-US" sz="6600" dirty="0"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5441950"/>
            <a:ext cx="9144000" cy="928370"/>
          </a:xfrm>
        </p:spPr>
        <p:txBody>
          <a:bodyPr/>
          <a:lstStyle/>
          <a:p>
            <a:pPr algn="r"/>
            <a:r>
              <a:rPr lang="en-US" altLang="ko-KR" b="1" dirty="0" smtClean="0"/>
              <a:t>4</a:t>
            </a:r>
            <a:r>
              <a:rPr lang="ko-KR" altLang="en-US" b="1" dirty="0" smtClean="0"/>
              <a:t>조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2438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0" y="6643710"/>
            <a:ext cx="12192000" cy="2438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1" name="Picture 3" descr="C:\Users\kosta\Desktop\1.png"/>
          <p:cNvPicPr>
            <a:picLocks noChangeAspect="1" noChangeArrowheads="1"/>
          </p:cNvPicPr>
          <p:nvPr/>
        </p:nvPicPr>
        <p:blipFill>
          <a:blip r:embed="rId2"/>
          <a:srcRect t="25914" b="27126"/>
          <a:stretch>
            <a:fillRect/>
          </a:stretch>
        </p:blipFill>
        <p:spPr bwMode="auto">
          <a:xfrm>
            <a:off x="5832081" y="1783080"/>
            <a:ext cx="7637442" cy="5074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48693674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467948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참조 사이트 ② 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</a:t>
            </a:r>
            <a:r>
              <a:rPr lang="ko-KR" altLang="en-US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텀블벅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_</a:t>
            </a: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프로젝트 페이지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626"/>
          <a:stretch>
            <a:fillRect/>
          </a:stretch>
        </p:blipFill>
        <p:spPr bwMode="auto">
          <a:xfrm>
            <a:off x="280367" y="1012310"/>
            <a:ext cx="5071944" cy="518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43325" y="1331038"/>
            <a:ext cx="1856648" cy="415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7246620" y="1322832"/>
            <a:ext cx="1844040" cy="41635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rot="16200000" flipV="1">
            <a:off x="9174482" y="1706882"/>
            <a:ext cx="1036319" cy="103631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11952" y="2965229"/>
            <a:ext cx="2239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⑦ 다양한 카테고리</a:t>
            </a:r>
            <a:endParaRPr lang="ko-KR" altLang="en-US" sz="2000" b="1" dirty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174797" y="2708860"/>
            <a:ext cx="180741" cy="180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/>
          <a:srcRect l="69369" t="62609" r="6464" b="29350"/>
          <a:stretch>
            <a:fillRect/>
          </a:stretch>
        </p:blipFill>
        <p:spPr bwMode="auto">
          <a:xfrm>
            <a:off x="3773010" y="4261282"/>
            <a:ext cx="1246030" cy="41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/>
          <p:cNvSpPr/>
          <p:nvPr/>
        </p:nvSpPr>
        <p:spPr>
          <a:xfrm>
            <a:off x="3771900" y="4263390"/>
            <a:ext cx="1245870" cy="4191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/>
          <a:srcRect l="11782" t="81447" r="57034" b="14441"/>
          <a:stretch>
            <a:fillRect/>
          </a:stretch>
        </p:blipFill>
        <p:spPr bwMode="auto">
          <a:xfrm>
            <a:off x="807720" y="5238750"/>
            <a:ext cx="1607820" cy="21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직사각형 26"/>
          <p:cNvSpPr/>
          <p:nvPr/>
        </p:nvSpPr>
        <p:spPr>
          <a:xfrm>
            <a:off x="811494" y="5228590"/>
            <a:ext cx="1608618" cy="2273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rot="10800000" flipV="1">
            <a:off x="4172506" y="3364636"/>
            <a:ext cx="985420" cy="82562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5134369" y="3207235"/>
            <a:ext cx="180741" cy="180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500871" y="2799520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⑥ 결제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(</a:t>
            </a:r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후원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)</a:t>
            </a:r>
            <a:endParaRPr lang="ko-KR" altLang="en-US" sz="2000" b="1" dirty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8480" y="3380415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⑤ 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SNS </a:t>
            </a:r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공유하기</a:t>
            </a:r>
            <a:endParaRPr lang="ko-KR" altLang="en-US" sz="2000" b="1" dirty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rot="5400000">
            <a:off x="1003177" y="4536490"/>
            <a:ext cx="1207364" cy="1775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1522711" y="3784357"/>
            <a:ext cx="180741" cy="180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393479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참조 사이트 ② 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</a:t>
            </a:r>
            <a:r>
              <a:rPr lang="ko-KR" altLang="en-US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텀블벅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_</a:t>
            </a:r>
            <a:r>
              <a:rPr lang="en-US" altLang="ko-KR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myPage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7019" y="1192030"/>
            <a:ext cx="7037962" cy="539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1" name="직선 연결선 20"/>
          <p:cNvCxnSpPr/>
          <p:nvPr/>
        </p:nvCxnSpPr>
        <p:spPr>
          <a:xfrm>
            <a:off x="3859385" y="3492902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859385" y="3533542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859385" y="4033290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859385" y="4073930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859385" y="4568916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859385" y="4609556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393479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참조 사이트 ② 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</a:t>
            </a:r>
            <a:r>
              <a:rPr lang="ko-KR" altLang="en-US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텀블벅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_</a:t>
            </a:r>
            <a:r>
              <a:rPr lang="en-US" altLang="ko-KR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myPage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7019" y="1192030"/>
            <a:ext cx="7037962" cy="539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/>
          <a:srcRect l="1784" t="31937" r="3516" b="31549"/>
          <a:stretch>
            <a:fillRect/>
          </a:stretch>
        </p:blipFill>
        <p:spPr bwMode="auto">
          <a:xfrm>
            <a:off x="2794000" y="2976880"/>
            <a:ext cx="6664960" cy="197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4" name="직선 연결선 23"/>
          <p:cNvCxnSpPr/>
          <p:nvPr/>
        </p:nvCxnSpPr>
        <p:spPr>
          <a:xfrm>
            <a:off x="3870960" y="3562352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870960" y="3602992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870960" y="4102740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870960" y="4143380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870960" y="4638366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870960" y="4679006"/>
            <a:ext cx="148336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rot="10800000">
            <a:off x="9471917" y="2118362"/>
            <a:ext cx="879446" cy="74024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631356" y="3040023"/>
            <a:ext cx="2235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⑧ </a:t>
            </a:r>
            <a:r>
              <a:rPr lang="en-US" altLang="ko-KR" sz="2000" b="1" dirty="0" err="1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MyPage</a:t>
            </a:r>
            <a:endParaRPr lang="en-US" altLang="ko-KR" sz="2000" b="1" dirty="0" smtClean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   </a:t>
            </a:r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회원정보 조회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/</a:t>
            </a:r>
          </a:p>
          <a:p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   </a:t>
            </a:r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수정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/</a:t>
            </a:r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탈퇴</a:t>
            </a:r>
            <a:endParaRPr lang="en-US" altLang="ko-KR" sz="2000" b="1" dirty="0" smtClean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   </a:t>
            </a:r>
          </a:p>
        </p:txBody>
      </p:sp>
      <p:sp>
        <p:nvSpPr>
          <p:cNvPr id="38" name="타원 37"/>
          <p:cNvSpPr/>
          <p:nvPr/>
        </p:nvSpPr>
        <p:spPr>
          <a:xfrm>
            <a:off x="10319237" y="2831816"/>
            <a:ext cx="180741" cy="180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788920" y="2974658"/>
            <a:ext cx="6659880" cy="196310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/>
          <a:srcRect l="79161" t="-61" r="3949" b="64111"/>
          <a:stretch>
            <a:fillRect/>
          </a:stretch>
        </p:blipFill>
        <p:spPr bwMode="auto">
          <a:xfrm>
            <a:off x="8239760" y="1249680"/>
            <a:ext cx="1188720" cy="19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직사각형 32"/>
          <p:cNvSpPr/>
          <p:nvPr/>
        </p:nvSpPr>
        <p:spPr>
          <a:xfrm>
            <a:off x="8221980" y="1642872"/>
            <a:ext cx="1196340" cy="154228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 rot="5400000" flipH="1" flipV="1">
            <a:off x="3655185" y="5332751"/>
            <a:ext cx="613264" cy="14107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909242" y="5929793"/>
            <a:ext cx="2327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⑨ 후원한 목록 조회</a:t>
            </a:r>
            <a:endParaRPr lang="en-US" altLang="ko-KR" sz="2000" b="1" dirty="0" smtClean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777697" y="5706596"/>
            <a:ext cx="180741" cy="180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154241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주요 기능 </a:t>
            </a:r>
            <a:r>
              <a:rPr lang="ko-KR" altLang="en-US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맵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7169" name="Picture 1" descr="C:\Users\kosta\Desktop\mappin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327" y="1112519"/>
            <a:ext cx="11877793" cy="528828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154241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주요 기능 </a:t>
            </a:r>
            <a:r>
              <a:rPr lang="ko-KR" altLang="en-US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맵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7169" name="Picture 1" descr="C:\Users\kosta\Desktop\mapp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327" y="1112519"/>
            <a:ext cx="11877793" cy="5288281"/>
          </a:xfrm>
          <a:prstGeom prst="rect">
            <a:avLst/>
          </a:prstGeom>
          <a:noFill/>
        </p:spPr>
      </p:pic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6540" y="1358392"/>
            <a:ext cx="2933700" cy="175056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03120" y="3810000"/>
            <a:ext cx="2296160" cy="16662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396480" y="1168400"/>
            <a:ext cx="2956560" cy="2794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297680" y="1381760"/>
            <a:ext cx="2885440" cy="20726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498080" y="5171440"/>
            <a:ext cx="4419600" cy="10058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498080" y="4000504"/>
            <a:ext cx="3291840" cy="10998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43840" y="995680"/>
            <a:ext cx="601447" cy="36933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조회</a:t>
            </a:r>
            <a:endParaRPr lang="ko-KR" altLang="en-US" b="1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16646" y="5466080"/>
            <a:ext cx="601447" cy="36933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결제</a:t>
            </a:r>
            <a:endParaRPr lang="ko-KR" altLang="en-US" b="1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84006" y="1010586"/>
            <a:ext cx="601447" cy="36933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등록</a:t>
            </a:r>
            <a:endParaRPr lang="ko-KR" altLang="en-US" b="1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359098" y="1152826"/>
            <a:ext cx="601447" cy="36933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계정</a:t>
            </a:r>
            <a:endParaRPr lang="ko-KR" altLang="en-US" b="1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795978" y="3997324"/>
            <a:ext cx="809837" cy="36933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관리자</a:t>
            </a:r>
            <a:endParaRPr lang="ko-KR" altLang="en-US" b="1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83818" y="6184602"/>
            <a:ext cx="1515158" cy="36933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계정 정보관리</a:t>
            </a:r>
            <a:endParaRPr lang="ko-KR" altLang="en-US" b="1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60880" y="590552"/>
            <a:ext cx="10231119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121700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상세 일정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94612" y="6030414"/>
            <a:ext cx="9012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-윤고딕350" pitchFamily="18" charset="-127"/>
                <a:ea typeface="-윤고딕350" pitchFamily="18" charset="-127"/>
              </a:rPr>
              <a:t>JH : </a:t>
            </a:r>
            <a:r>
              <a:rPr lang="ko-KR" altLang="en-US" dirty="0" smtClean="0">
                <a:latin typeface="-윤고딕350" pitchFamily="18" charset="-127"/>
                <a:ea typeface="-윤고딕350" pitchFamily="18" charset="-127"/>
              </a:rPr>
              <a:t>홍재혁 </a:t>
            </a:r>
            <a:r>
              <a:rPr lang="en-US" altLang="ko-KR" dirty="0" smtClean="0">
                <a:solidFill>
                  <a:srgbClr val="C00000"/>
                </a:solidFill>
                <a:latin typeface="-윤고딕350" pitchFamily="18" charset="-127"/>
                <a:ea typeface="-윤고딕350" pitchFamily="18" charset="-127"/>
              </a:rPr>
              <a:t>/</a:t>
            </a:r>
            <a:r>
              <a:rPr lang="en-US" altLang="ko-KR" dirty="0" smtClean="0">
                <a:latin typeface="-윤고딕350" pitchFamily="18" charset="-127"/>
                <a:ea typeface="-윤고딕350" pitchFamily="18" charset="-127"/>
              </a:rPr>
              <a:t> YH : </a:t>
            </a:r>
            <a:r>
              <a:rPr lang="ko-KR" altLang="en-US" dirty="0" smtClean="0">
                <a:latin typeface="-윤고딕350" pitchFamily="18" charset="-127"/>
                <a:ea typeface="-윤고딕350" pitchFamily="18" charset="-127"/>
              </a:rPr>
              <a:t>이연호 </a:t>
            </a:r>
            <a:r>
              <a:rPr lang="en-US" altLang="ko-KR" dirty="0" smtClean="0">
                <a:solidFill>
                  <a:srgbClr val="C00000"/>
                </a:solidFill>
                <a:latin typeface="-윤고딕350" pitchFamily="18" charset="-127"/>
                <a:ea typeface="-윤고딕350" pitchFamily="18" charset="-127"/>
              </a:rPr>
              <a:t>/</a:t>
            </a:r>
            <a:r>
              <a:rPr lang="en-US" altLang="ko-KR" dirty="0" smtClean="0">
                <a:latin typeface="-윤고딕350" pitchFamily="18" charset="-127"/>
                <a:ea typeface="-윤고딕350" pitchFamily="18" charset="-127"/>
              </a:rPr>
              <a:t> JY : </a:t>
            </a:r>
            <a:r>
              <a:rPr lang="ko-KR" altLang="en-US" dirty="0" smtClean="0">
                <a:latin typeface="-윤고딕350" pitchFamily="18" charset="-127"/>
                <a:ea typeface="-윤고딕350" pitchFamily="18" charset="-127"/>
              </a:rPr>
              <a:t>허준영 </a:t>
            </a:r>
            <a:r>
              <a:rPr lang="en-US" altLang="ko-KR" dirty="0" smtClean="0">
                <a:solidFill>
                  <a:srgbClr val="C00000"/>
                </a:solidFill>
                <a:latin typeface="-윤고딕350" pitchFamily="18" charset="-127"/>
                <a:ea typeface="-윤고딕350" pitchFamily="18" charset="-127"/>
              </a:rPr>
              <a:t>/</a:t>
            </a:r>
            <a:r>
              <a:rPr lang="en-US" altLang="ko-KR" dirty="0" smtClean="0">
                <a:latin typeface="-윤고딕350" pitchFamily="18" charset="-127"/>
                <a:ea typeface="-윤고딕350" pitchFamily="18" charset="-127"/>
              </a:rPr>
              <a:t> SK : </a:t>
            </a:r>
            <a:r>
              <a:rPr lang="ko-KR" altLang="en-US" dirty="0" smtClean="0">
                <a:latin typeface="-윤고딕350" pitchFamily="18" charset="-127"/>
                <a:ea typeface="-윤고딕350" pitchFamily="18" charset="-127"/>
              </a:rPr>
              <a:t>이상국 </a:t>
            </a:r>
            <a:r>
              <a:rPr lang="en-US" altLang="ko-KR" dirty="0" smtClean="0">
                <a:solidFill>
                  <a:srgbClr val="C00000"/>
                </a:solidFill>
                <a:latin typeface="-윤고딕350" pitchFamily="18" charset="-127"/>
                <a:ea typeface="-윤고딕350" pitchFamily="18" charset="-127"/>
              </a:rPr>
              <a:t>/</a:t>
            </a:r>
            <a:r>
              <a:rPr lang="en-US" altLang="ko-KR" dirty="0" smtClean="0">
                <a:latin typeface="-윤고딕350" pitchFamily="18" charset="-127"/>
                <a:ea typeface="-윤고딕350" pitchFamily="18" charset="-127"/>
              </a:rPr>
              <a:t> TY : </a:t>
            </a:r>
            <a:r>
              <a:rPr lang="ko-KR" altLang="en-US" dirty="0" err="1" smtClean="0">
                <a:latin typeface="-윤고딕350" pitchFamily="18" charset="-127"/>
                <a:ea typeface="-윤고딕350" pitchFamily="18" charset="-127"/>
              </a:rPr>
              <a:t>김태유</a:t>
            </a:r>
            <a:r>
              <a:rPr lang="ko-KR" altLang="en-US" dirty="0" smtClean="0">
                <a:latin typeface="-윤고딕350" pitchFamily="18" charset="-127"/>
                <a:ea typeface="-윤고딕350" pitchFamily="18" charset="-127"/>
              </a:rPr>
              <a:t>  </a:t>
            </a:r>
            <a:r>
              <a:rPr lang="en-US" altLang="ko-KR" dirty="0" smtClean="0">
                <a:solidFill>
                  <a:srgbClr val="C00000"/>
                </a:solidFill>
                <a:latin typeface="-윤고딕350" pitchFamily="18" charset="-127"/>
                <a:ea typeface="-윤고딕350" pitchFamily="18" charset="-127"/>
              </a:rPr>
              <a:t>/</a:t>
            </a:r>
            <a:r>
              <a:rPr lang="en-US" altLang="ko-KR" dirty="0" smtClean="0">
                <a:latin typeface="-윤고딕350" pitchFamily="18" charset="-127"/>
                <a:ea typeface="-윤고딕350" pitchFamily="18" charset="-127"/>
              </a:rPr>
              <a:t> HJ : </a:t>
            </a:r>
            <a:r>
              <a:rPr lang="ko-KR" altLang="en-US" dirty="0" smtClean="0">
                <a:latin typeface="-윤고딕350" pitchFamily="18" charset="-127"/>
                <a:ea typeface="-윤고딕350" pitchFamily="18" charset="-127"/>
              </a:rPr>
              <a:t>송혜진 </a:t>
            </a:r>
            <a:endParaRPr lang="ko-KR" altLang="en-US" dirty="0">
              <a:latin typeface="-윤고딕350" pitchFamily="18" charset="-127"/>
              <a:ea typeface="-윤고딕350" pitchFamily="18" charset="-127"/>
            </a:endParaRPr>
          </a:p>
        </p:txBody>
      </p:sp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1360875"/>
            <a:ext cx="11763375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8006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7166" y="1782563"/>
            <a:ext cx="3406269" cy="153441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End</a:t>
            </a:r>
            <a:endParaRPr lang="ko-KR" altLang="en-US" sz="6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5" name="Picture 3" descr="C:\Users\kosta\Desktop\1.png"/>
          <p:cNvPicPr>
            <a:picLocks noChangeAspect="1" noChangeArrowheads="1"/>
          </p:cNvPicPr>
          <p:nvPr/>
        </p:nvPicPr>
        <p:blipFill>
          <a:blip r:embed="rId2"/>
          <a:srcRect t="25914" b="27126"/>
          <a:stretch>
            <a:fillRect/>
          </a:stretch>
        </p:blipFill>
        <p:spPr bwMode="auto">
          <a:xfrm>
            <a:off x="6441677" y="2427850"/>
            <a:ext cx="7637442" cy="5074920"/>
          </a:xfrm>
          <a:prstGeom prst="rect">
            <a:avLst/>
          </a:prstGeom>
          <a:noFill/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5244649" y="4501661"/>
            <a:ext cx="4297932" cy="1383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TIPPING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P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OINT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-윤고딕340" pitchFamily="18" charset="-127"/>
              <a:ea typeface="-윤고딕34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2466880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8006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7166" y="1782563"/>
            <a:ext cx="3406269" cy="153441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Contents</a:t>
            </a:r>
            <a:endParaRPr lang="ko-KR" altLang="en-US" sz="6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75516" y="3621698"/>
            <a:ext cx="70831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1. </a:t>
            </a:r>
            <a:r>
              <a:rPr lang="ko-KR" altLang="en-US" sz="2800" b="1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및 팀 소개</a:t>
            </a:r>
            <a:endParaRPr lang="en-US" altLang="ko-KR" sz="2800" b="1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2. </a:t>
            </a:r>
            <a:r>
              <a:rPr lang="ko-KR" altLang="en-US" sz="2800" b="1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참조</a:t>
            </a:r>
            <a:r>
              <a:rPr lang="en-US" altLang="ko-KR" sz="2800" b="1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800" b="1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및 기능 도출</a:t>
            </a:r>
            <a:endParaRPr lang="en-US" altLang="ko-KR" sz="2800" b="1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3. </a:t>
            </a:r>
            <a:r>
              <a:rPr lang="ko-KR" altLang="en-US" sz="2800" b="1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상세일정</a:t>
            </a:r>
            <a:endParaRPr lang="en-US" altLang="ko-KR" sz="2800" b="1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5" name="Picture 3" descr="C:\Users\kosta\Desktop\1.png"/>
          <p:cNvPicPr>
            <a:picLocks noChangeAspect="1" noChangeArrowheads="1"/>
          </p:cNvPicPr>
          <p:nvPr/>
        </p:nvPicPr>
        <p:blipFill>
          <a:blip r:embed="rId2"/>
          <a:srcRect t="25914" b="27126"/>
          <a:stretch>
            <a:fillRect/>
          </a:stretch>
        </p:blipFill>
        <p:spPr bwMode="auto">
          <a:xfrm>
            <a:off x="5832081" y="1783080"/>
            <a:ext cx="7637442" cy="5074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2466880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429000" y="590552"/>
            <a:ext cx="8762999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2720938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Tipping Point </a:t>
            </a: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팀 소개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02284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10955" y="4755464"/>
            <a:ext cx="103139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altLang="ko-KR" sz="24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just">
              <a:defRPr/>
            </a:pPr>
            <a:endParaRPr lang="en-US" altLang="ko-KR" sz="24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40" name="Picture 3" descr="C:\Users\kosta\Desktop\1.png"/>
          <p:cNvPicPr>
            <a:picLocks noChangeAspect="1" noChangeArrowheads="1"/>
          </p:cNvPicPr>
          <p:nvPr/>
        </p:nvPicPr>
        <p:blipFill>
          <a:blip r:embed="rId2"/>
          <a:srcRect t="25914" b="27126"/>
          <a:stretch>
            <a:fillRect/>
          </a:stretch>
        </p:blipFill>
        <p:spPr bwMode="auto">
          <a:xfrm>
            <a:off x="3237547" y="1707270"/>
            <a:ext cx="5716908" cy="3798766"/>
          </a:xfrm>
          <a:prstGeom prst="rect">
            <a:avLst/>
          </a:prstGeom>
          <a:noFill/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584261" y="1432425"/>
            <a:ext cx="9144000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TIPPING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P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OINT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-윤고딕340" pitchFamily="18" charset="-127"/>
              <a:ea typeface="-윤고딕340" pitchFamily="18" charset="-127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3090" y="5168805"/>
            <a:ext cx="10347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3600" dirty="0" err="1" smtClean="0">
                <a:latin typeface="-윤고딕340" pitchFamily="18" charset="-127"/>
                <a:ea typeface="-윤고딕340" pitchFamily="18" charset="-127"/>
              </a:rPr>
              <a:t>TippingPoint</a:t>
            </a:r>
            <a:r>
              <a:rPr lang="ko-KR" altLang="en-US" sz="2400" dirty="0" smtClean="0">
                <a:latin typeface="-윤고딕340" pitchFamily="18" charset="-127"/>
                <a:ea typeface="-윤고딕340" pitchFamily="18" charset="-127"/>
              </a:rPr>
              <a:t>는 갑자기 예기치 못하게 변화하는 극적인 순간을 의미 하는 단어로 </a:t>
            </a:r>
            <a:r>
              <a:rPr lang="ko-KR" altLang="en-US" sz="2400" dirty="0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말콤 </a:t>
            </a:r>
            <a:r>
              <a:rPr lang="ko-KR" altLang="en-US" sz="2400" dirty="0" err="1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글래드웰</a:t>
            </a:r>
            <a:r>
              <a:rPr lang="ko-KR" altLang="en-US" sz="2400" dirty="0" err="1" smtClean="0">
                <a:latin typeface="-윤고딕340" pitchFamily="18" charset="-127"/>
                <a:ea typeface="-윤고딕340" pitchFamily="18" charset="-127"/>
              </a:rPr>
              <a:t>이</a:t>
            </a:r>
            <a:r>
              <a:rPr lang="ko-KR" altLang="en-US" sz="2400" dirty="0" smtClean="0">
                <a:latin typeface="-윤고딕340" pitchFamily="18" charset="-127"/>
                <a:ea typeface="-윤고딕340" pitchFamily="18" charset="-127"/>
              </a:rPr>
              <a:t> 사용하면서 부각된 용어 </a:t>
            </a:r>
            <a:endParaRPr lang="en-US" altLang="ko-KR" sz="2400" dirty="0" smtClean="0">
              <a:latin typeface="-윤고딕340" pitchFamily="18" charset="-127"/>
              <a:ea typeface="-윤고딕340" pitchFamily="18" charset="-127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/>
          <p:cNvGrpSpPr/>
          <p:nvPr/>
        </p:nvGrpSpPr>
        <p:grpSpPr>
          <a:xfrm>
            <a:off x="752348" y="2528297"/>
            <a:ext cx="10616213" cy="2599967"/>
            <a:chOff x="752348" y="2528297"/>
            <a:chExt cx="10616213" cy="2599967"/>
          </a:xfrm>
        </p:grpSpPr>
        <p:sp>
          <p:nvSpPr>
            <p:cNvPr id="22" name="직사각형 21"/>
            <p:cNvSpPr/>
            <p:nvPr/>
          </p:nvSpPr>
          <p:spPr>
            <a:xfrm>
              <a:off x="4975923" y="2528297"/>
              <a:ext cx="2551448" cy="25999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752348" y="2721451"/>
              <a:ext cx="10616213" cy="2253392"/>
              <a:chOff x="752348" y="2721451"/>
              <a:chExt cx="10616213" cy="2253392"/>
            </a:xfrm>
          </p:grpSpPr>
          <p:pic>
            <p:nvPicPr>
              <p:cNvPr id="14337" name="Picture 1" descr="C:\Users\kosta\Desktop\Account and Control.pn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52348" y="2732590"/>
                <a:ext cx="2107150" cy="2107145"/>
              </a:xfrm>
              <a:prstGeom prst="rect">
                <a:avLst/>
              </a:prstGeom>
              <a:noFill/>
            </p:spPr>
          </p:pic>
          <p:pic>
            <p:nvPicPr>
              <p:cNvPr id="14339" name="Picture 3" descr="C:\Users\kosta\Desktop\kwRVw.pn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594842" y="3457681"/>
                <a:ext cx="916136" cy="916136"/>
              </a:xfrm>
              <a:prstGeom prst="rect">
                <a:avLst/>
              </a:prstGeom>
              <a:noFill/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2288296" y="4389449"/>
                <a:ext cx="1450250" cy="523220"/>
              </a:xfrm>
              <a:prstGeom prst="rect">
                <a:avLst/>
              </a:prstGeom>
              <a:solidFill>
                <a:schemeClr val="bg1">
                  <a:lumMod val="95000"/>
                  <a:alpha val="56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400" dirty="0" smtClean="0"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Project/</a:t>
                </a:r>
              </a:p>
              <a:p>
                <a:pPr algn="ctr">
                  <a:defRPr/>
                </a:pPr>
                <a:r>
                  <a:rPr lang="en-US" altLang="ko-KR" sz="1400" dirty="0" smtClean="0"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Business ITEM</a:t>
                </a:r>
              </a:p>
            </p:txBody>
          </p:sp>
          <p:pic>
            <p:nvPicPr>
              <p:cNvPr id="14340" name="Picture 4" descr="C:\Users\kosta\Desktop\33887.png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8943460" y="2721451"/>
                <a:ext cx="2253392" cy="2253392"/>
              </a:xfrm>
              <a:prstGeom prst="rect">
                <a:avLst/>
              </a:prstGeom>
              <a:noFill/>
            </p:spPr>
          </p:pic>
          <p:sp>
            <p:nvSpPr>
              <p:cNvPr id="24" name="오른쪽 화살표 23"/>
              <p:cNvSpPr/>
              <p:nvPr/>
            </p:nvSpPr>
            <p:spPr>
              <a:xfrm>
                <a:off x="3915858" y="3485191"/>
                <a:ext cx="782248" cy="316321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오른쪽 화살표 24"/>
              <p:cNvSpPr/>
              <p:nvPr/>
            </p:nvSpPr>
            <p:spPr>
              <a:xfrm rot="10800000">
                <a:off x="3915857" y="4550964"/>
                <a:ext cx="782251" cy="316324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오른쪽 화살표 25"/>
              <p:cNvSpPr/>
              <p:nvPr/>
            </p:nvSpPr>
            <p:spPr>
              <a:xfrm>
                <a:off x="7783021" y="4550968"/>
                <a:ext cx="782248" cy="316321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오른쪽 화살표 26"/>
              <p:cNvSpPr/>
              <p:nvPr/>
            </p:nvSpPr>
            <p:spPr>
              <a:xfrm rot="10800000">
                <a:off x="7783020" y="3485188"/>
                <a:ext cx="782251" cy="316324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8" name="Picture 5" descr="C:\Users\kosta\Desktop\money_ba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8857307" y="4322815"/>
                <a:ext cx="629091" cy="629091"/>
              </a:xfrm>
              <a:prstGeom prst="rect">
                <a:avLst/>
              </a:prstGeom>
              <a:noFill/>
            </p:spPr>
          </p:pic>
          <p:pic>
            <p:nvPicPr>
              <p:cNvPr id="39" name="Picture 5" descr="C:\Users\kosta\Desktop\money_ba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9327848" y="4322815"/>
                <a:ext cx="629091" cy="629091"/>
              </a:xfrm>
              <a:prstGeom prst="rect">
                <a:avLst/>
              </a:prstGeom>
              <a:noFill/>
            </p:spPr>
          </p:pic>
          <p:pic>
            <p:nvPicPr>
              <p:cNvPr id="40" name="Picture 5" descr="C:\Users\kosta\Desktop\money_ba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9798389" y="4322815"/>
                <a:ext cx="629091" cy="629091"/>
              </a:xfrm>
              <a:prstGeom prst="rect">
                <a:avLst/>
              </a:prstGeom>
              <a:noFill/>
            </p:spPr>
          </p:pic>
          <p:pic>
            <p:nvPicPr>
              <p:cNvPr id="41" name="Picture 5" descr="C:\Users\kosta\Desktop\money_ba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0268930" y="4322815"/>
                <a:ext cx="629091" cy="629091"/>
              </a:xfrm>
              <a:prstGeom prst="rect">
                <a:avLst/>
              </a:prstGeom>
              <a:noFill/>
            </p:spPr>
          </p:pic>
          <p:pic>
            <p:nvPicPr>
              <p:cNvPr id="42" name="Picture 5" descr="C:\Users\kosta\Desktop\money_ba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0739470" y="4322815"/>
                <a:ext cx="629091" cy="629091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429000" y="590552"/>
            <a:ext cx="8762999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85750" y="108299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2713243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Crowd Funding</a:t>
            </a: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이란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?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02284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725665" y="1426713"/>
            <a:ext cx="10313950" cy="646331"/>
            <a:chOff x="939025" y="4992873"/>
            <a:chExt cx="10313950" cy="646331"/>
          </a:xfrm>
        </p:grpSpPr>
        <p:pic>
          <p:nvPicPr>
            <p:cNvPr id="46" name="Picture 4" descr="C:\Users\kosta\Desktop\33887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23182" y="4995643"/>
              <a:ext cx="606402" cy="606402"/>
            </a:xfrm>
            <a:prstGeom prst="rect">
              <a:avLst/>
            </a:prstGeom>
            <a:noFill/>
          </p:spPr>
        </p:pic>
        <p:sp>
          <p:nvSpPr>
            <p:cNvPr id="36" name="TextBox 35"/>
            <p:cNvSpPr txBox="1"/>
            <p:nvPr/>
          </p:nvSpPr>
          <p:spPr>
            <a:xfrm>
              <a:off x="939025" y="4992873"/>
              <a:ext cx="103139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600" dirty="0" smtClean="0"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   군중</a:t>
              </a:r>
              <a:r>
                <a:rPr lang="en-US" altLang="ko-KR" sz="24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(Crowd)</a:t>
              </a:r>
              <a:r>
                <a:rPr lang="ko-KR" altLang="en-US" sz="24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으로부터</a:t>
              </a:r>
              <a:r>
                <a:rPr lang="ko-KR" altLang="en-US" sz="2400" b="1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       </a:t>
              </a:r>
              <a:r>
                <a:rPr lang="ko-KR" altLang="en-US" sz="3600" dirty="0" smtClean="0"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자금조달</a:t>
              </a:r>
              <a:r>
                <a:rPr lang="en-US" altLang="ko-KR" sz="24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(Funding)</a:t>
              </a:r>
              <a:r>
                <a:rPr lang="ko-KR" altLang="en-US" sz="24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을 받는다</a:t>
              </a:r>
              <a:endParaRPr lang="en-US" altLang="ko-KR" sz="2400" dirty="0" smtClean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pic>
          <p:nvPicPr>
            <p:cNvPr id="47" name="Picture 5" descr="C:\Users\kosta\Desktop\money_bag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995163" y="5007115"/>
              <a:ext cx="517236" cy="517234"/>
            </a:xfrm>
            <a:prstGeom prst="rect">
              <a:avLst/>
            </a:prstGeom>
            <a:noFill/>
          </p:spPr>
        </p:pic>
      </p:grpSp>
      <p:pic>
        <p:nvPicPr>
          <p:cNvPr id="28" name="Picture 3" descr="C:\Users\kosta\Desktop\kwRV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7150" y="3524261"/>
            <a:ext cx="589240" cy="589240"/>
          </a:xfrm>
          <a:prstGeom prst="rect">
            <a:avLst/>
          </a:prstGeom>
          <a:noFill/>
        </p:spPr>
      </p:pic>
      <p:pic>
        <p:nvPicPr>
          <p:cNvPr id="31" name="Picture 3" descr="C:\Users\kosta\Desktop\kwRV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21" y="3531881"/>
            <a:ext cx="589240" cy="589240"/>
          </a:xfrm>
          <a:prstGeom prst="rect">
            <a:avLst/>
          </a:prstGeom>
          <a:noFill/>
        </p:spPr>
      </p:pic>
      <p:pic>
        <p:nvPicPr>
          <p:cNvPr id="33" name="Picture 3" descr="C:\Users\kosta\Desktop\kwRV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0087" y="3524261"/>
            <a:ext cx="589240" cy="589240"/>
          </a:xfrm>
          <a:prstGeom prst="rect">
            <a:avLst/>
          </a:prstGeom>
          <a:noFill/>
        </p:spPr>
      </p:pic>
      <p:pic>
        <p:nvPicPr>
          <p:cNvPr id="37" name="Picture 3" descr="C:\Users\kosta\Desktop\kwRVw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46782" y="2985624"/>
            <a:ext cx="523096" cy="523096"/>
          </a:xfrm>
          <a:prstGeom prst="rect">
            <a:avLst/>
          </a:prstGeom>
          <a:noFill/>
        </p:spPr>
      </p:pic>
      <p:pic>
        <p:nvPicPr>
          <p:cNvPr id="14341" name="Picture 5" descr="C:\Users\kosta\Desktop\money_bag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977701" y="2987856"/>
            <a:ext cx="517236" cy="517234"/>
          </a:xfrm>
          <a:prstGeom prst="rect">
            <a:avLst/>
          </a:prstGeom>
          <a:noFill/>
        </p:spPr>
      </p:pic>
      <p:pic>
        <p:nvPicPr>
          <p:cNvPr id="43" name="Picture 5" descr="C:\Users\kosta\Desktop\money_bag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100743" y="4311242"/>
            <a:ext cx="629091" cy="629091"/>
          </a:xfrm>
          <a:prstGeom prst="rect">
            <a:avLst/>
          </a:prstGeom>
          <a:noFill/>
        </p:spPr>
      </p:pic>
      <p:pic>
        <p:nvPicPr>
          <p:cNvPr id="44" name="Picture 5" descr="C:\Users\kosta\Desktop\money_bag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953124" y="4311242"/>
            <a:ext cx="629091" cy="629091"/>
          </a:xfrm>
          <a:prstGeom prst="rect">
            <a:avLst/>
          </a:prstGeom>
          <a:noFill/>
        </p:spPr>
      </p:pic>
      <p:pic>
        <p:nvPicPr>
          <p:cNvPr id="45" name="Picture 5" descr="C:\Users\kosta\Desktop\money_bag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10380" y="4311242"/>
            <a:ext cx="629091" cy="629091"/>
          </a:xfrm>
          <a:prstGeom prst="rect">
            <a:avLst/>
          </a:prstGeom>
          <a:noFill/>
        </p:spPr>
      </p:pic>
      <p:pic>
        <p:nvPicPr>
          <p:cNvPr id="48" name="Picture 5" descr="C:\Users\kosta\Desktop\money_bag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105036" y="4091039"/>
            <a:ext cx="490766" cy="490764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939024" y="5563570"/>
            <a:ext cx="1063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altLang="ko-KR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개인</a:t>
            </a:r>
            <a:r>
              <a:rPr lang="en-US" altLang="ko-KR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단체</a:t>
            </a:r>
            <a:r>
              <a:rPr lang="en-US" altLang="ko-KR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기업이 프로젝트나 비즈니스 아이템을 진행하거나 확장하기 위해 웹이나 </a:t>
            </a:r>
            <a:r>
              <a:rPr lang="ko-KR" altLang="en-US" sz="2000" dirty="0" err="1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모바일</a:t>
            </a: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 네트워크를 이용해 불특정 다수로부터 자금을 모으는 것을 의미</a:t>
            </a:r>
            <a:endParaRPr lang="en-US" altLang="ko-KR" sz="20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4995381" y="2616469"/>
            <a:ext cx="2512532" cy="75665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TIPPING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P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OINT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 smtClean="0">
                <a:latin typeface="-윤고딕340" pitchFamily="18" charset="-127"/>
                <a:ea typeface="-윤고딕340" pitchFamily="18" charset="-127"/>
                <a:cs typeface="+mj-cs"/>
              </a:rPr>
              <a:t>PLATFORM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-윤고딕340" pitchFamily="18" charset="-127"/>
              <a:ea typeface="-윤고딕340" pitchFamily="18" charset="-127"/>
              <a:cs typeface="+mj-cs"/>
            </a:endParaRPr>
          </a:p>
        </p:txBody>
      </p:sp>
      <p:pic>
        <p:nvPicPr>
          <p:cNvPr id="1026" name="Picture 2" descr="C:\Users\kosta\Desktop\q_points_icon_a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813196" y="4006347"/>
            <a:ext cx="636325" cy="636325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10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1452642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선정한 이유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514715" y="2259967"/>
            <a:ext cx="3771653" cy="3480084"/>
            <a:chOff x="329975" y="2259967"/>
            <a:chExt cx="3771653" cy="348008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41958" y="2259967"/>
              <a:ext cx="2747686" cy="215994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29975" y="4785944"/>
              <a:ext cx="377165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8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최신 국내에서 대두되는 </a:t>
              </a:r>
              <a:r>
                <a:rPr lang="ko-KR" altLang="en-US" sz="2800" dirty="0" smtClean="0"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웹 플랫폼 비즈니스</a:t>
              </a:r>
              <a:endParaRPr lang="en-US" altLang="ko-KR" sz="2800" dirty="0" smtClean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556568" y="2115160"/>
            <a:ext cx="3764660" cy="3624891"/>
            <a:chOff x="4135683" y="2115160"/>
            <a:chExt cx="3764660" cy="3624891"/>
          </a:xfrm>
        </p:grpSpPr>
        <p:sp>
          <p:nvSpPr>
            <p:cNvPr id="15" name="TextBox 14"/>
            <p:cNvSpPr txBox="1"/>
            <p:nvPr/>
          </p:nvSpPr>
          <p:spPr>
            <a:xfrm>
              <a:off x="4135683" y="4785944"/>
              <a:ext cx="376466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800" dirty="0" smtClean="0"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배운 모든 것</a:t>
              </a:r>
              <a:r>
                <a:rPr lang="ko-KR" altLang="en-US" sz="28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을 </a:t>
              </a:r>
              <a:endParaRPr lang="en-US" altLang="ko-KR" sz="2800" dirty="0" smtClean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pPr algn="ctr">
                <a:defRPr/>
              </a:pPr>
              <a:r>
                <a:rPr lang="ko-KR" altLang="en-US" sz="28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활용 해야 하는 플랫폼</a:t>
              </a:r>
              <a:endParaRPr lang="en-US" altLang="ko-KR" sz="2800" dirty="0" smtClean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pic>
          <p:nvPicPr>
            <p:cNvPr id="3074" name="Picture 2" descr="C:\Users\kosta\Desktop\사용 이미지\Education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1534" y="2115160"/>
              <a:ext cx="2472958" cy="247295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349858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참조 사이트 ① 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</a:t>
            </a:r>
            <a:r>
              <a:rPr lang="en-US" altLang="ko-KR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KickStarter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84364" y="2587772"/>
            <a:ext cx="344925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defRPr/>
            </a:pP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2009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년 </a:t>
            </a:r>
            <a:r>
              <a:rPr lang="ko-KR" altLang="en-US" sz="2000" dirty="0" err="1" smtClean="0">
                <a:latin typeface="-윤고딕340" pitchFamily="18" charset="-127"/>
                <a:ea typeface="-윤고딕340" pitchFamily="18" charset="-127"/>
              </a:rPr>
              <a:t>런칭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.</a:t>
            </a:r>
          </a:p>
          <a:p>
            <a:pPr marL="514350" indent="-514350" algn="just">
              <a:defRPr/>
            </a:pP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영화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음악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공연예술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만화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비디오게임 등 다양한 분야 프로젝트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.</a:t>
            </a:r>
          </a:p>
          <a:p>
            <a:pPr marL="514350" indent="-514350" algn="just">
              <a:defRPr/>
            </a:pPr>
            <a:endParaRPr lang="en-US" altLang="ko-KR" sz="2000" dirty="0" smtClean="0">
              <a:latin typeface="-윤고딕340" pitchFamily="18" charset="-127"/>
              <a:ea typeface="-윤고딕340" pitchFamily="18" charset="-127"/>
            </a:endParaRPr>
          </a:p>
          <a:p>
            <a:pPr marL="514350" indent="-514350" algn="just">
              <a:defRPr/>
            </a:pP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후원자 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: </a:t>
            </a:r>
            <a:r>
              <a:rPr lang="en-US" altLang="ko-KR" sz="2000" dirty="0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300</a:t>
            </a:r>
            <a:r>
              <a:rPr lang="ko-KR" altLang="en-US" sz="2000" dirty="0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만 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명</a:t>
            </a:r>
            <a:endParaRPr lang="en-US" altLang="ko-KR" sz="2000" dirty="0" smtClean="0">
              <a:latin typeface="-윤고딕340" pitchFamily="18" charset="-127"/>
              <a:ea typeface="-윤고딕340" pitchFamily="18" charset="-127"/>
            </a:endParaRPr>
          </a:p>
          <a:p>
            <a:pPr marL="514350" indent="-514350" algn="just">
              <a:defRPr/>
            </a:pP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프로젝트 참가자 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: </a:t>
            </a:r>
            <a:r>
              <a:rPr lang="en-US" altLang="ko-KR" sz="2000" dirty="0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81,090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명</a:t>
            </a:r>
            <a:endParaRPr lang="en-US" altLang="ko-KR" sz="2000" dirty="0" smtClean="0">
              <a:latin typeface="-윤고딕340" pitchFamily="18" charset="-127"/>
              <a:ea typeface="-윤고딕340" pitchFamily="18" charset="-127"/>
            </a:endParaRPr>
          </a:p>
          <a:p>
            <a:pPr marL="514350" indent="-514350" algn="just">
              <a:defRPr/>
            </a:pP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모금된 금액 </a:t>
            </a:r>
            <a:r>
              <a:rPr lang="en-US" altLang="ko-KR" sz="2000" dirty="0" smtClean="0">
                <a:latin typeface="-윤고딕340" pitchFamily="18" charset="-127"/>
                <a:ea typeface="-윤고딕340" pitchFamily="18" charset="-127"/>
              </a:rPr>
              <a:t>: </a:t>
            </a:r>
          </a:p>
          <a:p>
            <a:pPr marL="514350" indent="-514350" algn="just">
              <a:defRPr/>
            </a:pPr>
            <a:r>
              <a:rPr lang="en-US" altLang="ko-KR" sz="2000" dirty="0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		5,092</a:t>
            </a:r>
            <a:r>
              <a:rPr lang="ko-KR" altLang="en-US" sz="2000" dirty="0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억 </a:t>
            </a:r>
            <a:r>
              <a:rPr lang="en-US" altLang="ko-KR" sz="2000" dirty="0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8,000</a:t>
            </a:r>
            <a:r>
              <a:rPr lang="ko-KR" altLang="en-US" sz="2000" dirty="0" smtClean="0"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만 </a:t>
            </a:r>
            <a:r>
              <a:rPr lang="ko-KR" altLang="en-US" sz="2000" dirty="0" smtClean="0">
                <a:latin typeface="-윤고딕340" pitchFamily="18" charset="-127"/>
                <a:ea typeface="-윤고딕340" pitchFamily="18" charset="-127"/>
              </a:rPr>
              <a:t>원</a:t>
            </a:r>
            <a:endParaRPr lang="en-US" altLang="ko-KR" sz="2000" dirty="0" smtClean="0">
              <a:latin typeface="-윤고딕340" pitchFamily="18" charset="-127"/>
              <a:ea typeface="-윤고딕340" pitchFamily="18" charset="-127"/>
            </a:endParaRPr>
          </a:p>
          <a:p>
            <a:pPr marL="514350" indent="-514350" algn="r">
              <a:defRPr/>
            </a:pPr>
            <a:r>
              <a:rPr lang="en-US" altLang="ko-KR" sz="1400" dirty="0" smtClean="0">
                <a:latin typeface="-윤고딕340" pitchFamily="18" charset="-127"/>
                <a:ea typeface="-윤고딕340" pitchFamily="18" charset="-127"/>
              </a:rPr>
              <a:t>(2013</a:t>
            </a:r>
            <a:r>
              <a:rPr lang="ko-KR" altLang="en-US" sz="1400" dirty="0" err="1" smtClean="0">
                <a:latin typeface="-윤고딕340" pitchFamily="18" charset="-127"/>
                <a:ea typeface="-윤고딕340" pitchFamily="18" charset="-127"/>
              </a:rPr>
              <a:t>년기준</a:t>
            </a:r>
            <a:r>
              <a:rPr lang="en-US" altLang="ko-KR" sz="1400" dirty="0" smtClean="0">
                <a:latin typeface="-윤고딕340" pitchFamily="18" charset="-127"/>
                <a:ea typeface="-윤고딕340" pitchFamily="18" charset="-127"/>
              </a:rPr>
              <a:t>)</a:t>
            </a:r>
            <a:endParaRPr lang="en-US" altLang="ko-KR" sz="2000" dirty="0" smtClean="0">
              <a:latin typeface="-윤고딕340" pitchFamily="18" charset="-127"/>
              <a:ea typeface="-윤고딕340" pitchFamily="18" charset="-127"/>
            </a:endParaRPr>
          </a:p>
          <a:p>
            <a:pPr marL="514350" indent="-514350" algn="just">
              <a:defRPr/>
            </a:pPr>
            <a:endParaRPr lang="en-US" altLang="ko-KR" sz="2000" dirty="0" smtClean="0">
              <a:latin typeface="-윤고딕340" pitchFamily="18" charset="-127"/>
              <a:ea typeface="-윤고딕340" pitchFamily="18" charset="-127"/>
            </a:endParaRPr>
          </a:p>
          <a:p>
            <a:pPr marL="514350" indent="-514350" algn="just">
              <a:defRPr/>
            </a:pPr>
            <a:r>
              <a:rPr lang="ko-KR" altLang="en-US" sz="2000" dirty="0" smtClean="0">
                <a:latin typeface="-윤고딕350" pitchFamily="18" charset="-127"/>
                <a:ea typeface="-윤고딕350" pitchFamily="18" charset="-127"/>
              </a:rPr>
              <a:t> </a:t>
            </a:r>
            <a:endParaRPr lang="en-US" altLang="ko-KR" sz="2000" dirty="0" smtClean="0"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26662" y="2039484"/>
            <a:ext cx="37646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dirty="0" err="1" smtClean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KickStarter</a:t>
            </a:r>
            <a:endParaRPr lang="en-US" altLang="ko-KR" sz="2800" dirty="0" smtClean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782" y="1456105"/>
            <a:ext cx="6978650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 l="162" t="1489" r="1401" b="85181"/>
          <a:stretch>
            <a:fillRect/>
          </a:stretch>
        </p:blipFill>
        <p:spPr bwMode="auto">
          <a:xfrm>
            <a:off x="555586" y="1421472"/>
            <a:ext cx="7025833" cy="4828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85750" y="994639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4261103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참조 사이트 ② 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</a:t>
            </a:r>
            <a:r>
              <a:rPr lang="ko-KR" altLang="en-US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텀블벅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_Main page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l="825" t="8372" r="2544" b="876"/>
          <a:stretch>
            <a:fillRect/>
          </a:stretch>
        </p:blipFill>
        <p:spPr bwMode="auto">
          <a:xfrm>
            <a:off x="470557" y="1383925"/>
            <a:ext cx="7134010" cy="5133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0" name="TextBox 59"/>
          <p:cNvSpPr txBox="1"/>
          <p:nvPr/>
        </p:nvSpPr>
        <p:spPr>
          <a:xfrm>
            <a:off x="7900019" y="3027621"/>
            <a:ext cx="3975605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국내 </a:t>
            </a: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포털 상위 노출</a:t>
            </a:r>
            <a:endParaRPr lang="en-US" altLang="ko-KR" sz="2000" b="1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예술</a:t>
            </a:r>
            <a:r>
              <a:rPr lang="en-US" altLang="ko-KR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문화 </a:t>
            </a:r>
            <a:r>
              <a:rPr lang="ko-KR" altLang="en-US" sz="2000" dirty="0" err="1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콘텐츠</a:t>
            </a: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중심</a:t>
            </a:r>
            <a:endParaRPr lang="en-US" altLang="ko-KR" sz="20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2000" dirty="0" smtClean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독립문화창작자</a:t>
            </a:r>
            <a:endParaRPr lang="en-US" altLang="ko-KR" sz="2000" dirty="0" smtClean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endParaRPr lang="en-US" altLang="ko-KR" sz="20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ko-KR" sz="2000" dirty="0" smtClean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26662" y="2039484"/>
            <a:ext cx="37646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dirty="0" err="1" smtClean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텀블벅</a:t>
            </a:r>
            <a:endParaRPr lang="en-US" altLang="ko-KR" sz="2800" dirty="0" smtClean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4261103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참조 사이트 ② 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</a:t>
            </a:r>
            <a:r>
              <a:rPr lang="ko-KR" altLang="en-US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텀블벅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_Main page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40161" y="4785944"/>
            <a:ext cx="34129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dirty="0" smtClean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기존 문제점 해결</a:t>
            </a:r>
            <a:endParaRPr lang="en-US" altLang="ko-KR" sz="2800" dirty="0" smtClean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>
              <a:defRPr/>
            </a:pPr>
            <a:endParaRPr lang="en-US" altLang="ko-KR" sz="2800" dirty="0" smtClean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61393" y="2614244"/>
            <a:ext cx="37646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dirty="0" err="1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텀블벅</a:t>
            </a:r>
            <a:endParaRPr lang="en-US" altLang="ko-KR" sz="28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l="825" t="8372" r="2544" b="876"/>
          <a:stretch>
            <a:fillRect/>
          </a:stretch>
        </p:blipFill>
        <p:spPr bwMode="auto">
          <a:xfrm>
            <a:off x="470557" y="1383925"/>
            <a:ext cx="7134010" cy="5133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/>
          <a:srcRect l="2940" t="8372" r="2544" b="86559"/>
          <a:stretch>
            <a:fillRect/>
          </a:stretch>
        </p:blipFill>
        <p:spPr bwMode="auto">
          <a:xfrm>
            <a:off x="703385" y="1634640"/>
            <a:ext cx="11145094" cy="457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직사각형 20"/>
          <p:cNvSpPr/>
          <p:nvPr/>
        </p:nvSpPr>
        <p:spPr>
          <a:xfrm>
            <a:off x="1595120" y="1706880"/>
            <a:ext cx="1442720" cy="3048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544560" y="1706880"/>
            <a:ext cx="951132" cy="3048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596462" y="1706880"/>
            <a:ext cx="848018" cy="304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1087868" y="1706880"/>
            <a:ext cx="535563" cy="304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 rot="16200000" flipV="1">
            <a:off x="1353550" y="2791732"/>
            <a:ext cx="1420032" cy="6312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4722471" y="2104489"/>
            <a:ext cx="3946397" cy="268743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8185638" y="2104489"/>
            <a:ext cx="1667634" cy="165861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rot="5400000" flipH="1" flipV="1">
            <a:off x="9252878" y="2655370"/>
            <a:ext cx="2490659" cy="138890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12849" y="3738411"/>
            <a:ext cx="3666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①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프로젝트 검색 기능 및 페이지</a:t>
            </a:r>
            <a:endParaRPr lang="ko-KR" altLang="en-US" sz="2000" b="1" dirty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245523" y="4958903"/>
            <a:ext cx="2864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② 프로젝트 조회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(</a:t>
            </a:r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게시판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)</a:t>
            </a:r>
            <a:endParaRPr lang="ko-KR" altLang="en-US" sz="2000" b="1" dirty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12108" y="3982965"/>
            <a:ext cx="2239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③ 프로젝트 업로드</a:t>
            </a:r>
            <a:endParaRPr lang="ko-KR" altLang="en-US" sz="2000" b="1" dirty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102912" y="4804189"/>
            <a:ext cx="3401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④ 로그인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-</a:t>
            </a:r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로그아웃</a:t>
            </a:r>
            <a:r>
              <a:rPr lang="en-US" altLang="ko-KR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-</a:t>
            </a:r>
            <a:r>
              <a:rPr lang="ko-KR" altLang="en-US" sz="2000" b="1" dirty="0" smtClean="0">
                <a:solidFill>
                  <a:srgbClr val="FFFF00"/>
                </a:solidFill>
                <a:latin typeface="-윤고딕330" pitchFamily="18" charset="-127"/>
                <a:ea typeface="-윤고딕330" pitchFamily="18" charset="-127"/>
              </a:rPr>
              <a:t>회원가입</a:t>
            </a:r>
            <a:endParaRPr lang="ko-KR" altLang="en-US" sz="2000" b="1" dirty="0">
              <a:solidFill>
                <a:srgbClr val="FFFF0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2004380" y="3516483"/>
            <a:ext cx="180741" cy="180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4567807" y="4729394"/>
            <a:ext cx="180741" cy="180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8057767" y="3738794"/>
            <a:ext cx="180741" cy="180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9673207" y="4554134"/>
            <a:ext cx="180741" cy="180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31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467948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참조 사이트 ② 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</a:t>
            </a:r>
            <a:r>
              <a:rPr lang="ko-KR" altLang="en-US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텀블벅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_</a:t>
            </a: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프로젝트 페이지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126585" y="0"/>
            <a:ext cx="2391443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11200" y="-47357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프로젝트 및 팀 소개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84700" y="-473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참조 및 기능 도출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62373" y="-47357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추진 일정 및 상세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626"/>
          <a:stretch>
            <a:fillRect/>
          </a:stretch>
        </p:blipFill>
        <p:spPr bwMode="auto">
          <a:xfrm>
            <a:off x="1926287" y="1327270"/>
            <a:ext cx="5071944" cy="518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43325" y="1331038"/>
            <a:ext cx="1856648" cy="415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467</Words>
  <Application>Microsoft Office PowerPoint</Application>
  <PresentationFormat>사용자 지정</PresentationFormat>
  <Paragraphs>121</Paragraphs>
  <Slides>16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TIPPINGPOINT</vt:lpstr>
      <vt:lpstr>Contents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End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TIPPINGPOINT</dc:title>
  <dc:creator>SangGuk Lee</dc:creator>
  <cp:lastModifiedBy>kosta</cp:lastModifiedBy>
  <cp:revision>165</cp:revision>
  <dcterms:created xsi:type="dcterms:W3CDTF">2015-11-04T11:41:38Z</dcterms:created>
  <dcterms:modified xsi:type="dcterms:W3CDTF">2015-11-07T05:21:05Z</dcterms:modified>
</cp:coreProperties>
</file>